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00" r:id="rId2"/>
    <p:sldId id="1194" r:id="rId3"/>
    <p:sldId id="1197" r:id="rId4"/>
    <p:sldId id="1195" r:id="rId5"/>
    <p:sldId id="1178" r:id="rId6"/>
    <p:sldId id="1189" r:id="rId7"/>
    <p:sldId id="1198" r:id="rId8"/>
    <p:sldId id="1199" r:id="rId9"/>
    <p:sldId id="1200" r:id="rId10"/>
    <p:sldId id="1201" r:id="rId11"/>
    <p:sldId id="1202" r:id="rId12"/>
    <p:sldId id="1203" r:id="rId13"/>
    <p:sldId id="1204" r:id="rId14"/>
    <p:sldId id="1205" r:id="rId15"/>
    <p:sldId id="960" r:id="rId16"/>
  </p:sldIdLst>
  <p:sldSz cx="12192000" cy="6858000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9A7"/>
    <a:srgbClr val="151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8755" autoAdjust="0"/>
  </p:normalViewPr>
  <p:slideViewPr>
    <p:cSldViewPr snapToGrid="0">
      <p:cViewPr varScale="1">
        <p:scale>
          <a:sx n="66" d="100"/>
          <a:sy n="66" d="100"/>
        </p:scale>
        <p:origin x="32" y="144"/>
      </p:cViewPr>
      <p:guideLst>
        <p:guide orient="horz" pos="1566"/>
        <p:guide pos="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12" y="6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fld id="{3BF28B75-5317-4762-B33A-EE5258430B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518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fld id="{ECC091BB-D34C-460D-B2F3-63EA9016E5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72" y="4864428"/>
            <a:ext cx="5207242" cy="4031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423" tIns="51367" rIns="99423" bIns="51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notes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903288"/>
            <a:ext cx="6345237" cy="3570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903288"/>
            <a:ext cx="6345237" cy="35702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756" y="4677838"/>
            <a:ext cx="5349257" cy="4217912"/>
          </a:xfrm>
          <a:noFill/>
          <a:ln/>
        </p:spPr>
        <p:txBody>
          <a:bodyPr/>
          <a:lstStyle/>
          <a:p>
            <a:pPr marL="237698" indent="-237698">
              <a:spcBef>
                <a:spcPct val="0"/>
              </a:spcBef>
              <a:buFontTx/>
              <a:buAutoNum type="arabicPeriod"/>
            </a:pPr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95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9211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0883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8417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4281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2184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5" tIns="0" rIns="19885" bIns="0" anchor="b"/>
          <a:lstStyle/>
          <a:p>
            <a:pPr algn="r" defTabSz="858355"/>
            <a:fld id="{A09373D2-1A8A-45EA-A0A5-1854A33E5384}" type="slidenum">
              <a:rPr lang="en-US" altLang="ru-RU" sz="1000" b="0"/>
              <a:pPr algn="r" defTabSz="858355"/>
              <a:t>15</a:t>
            </a:fld>
            <a:endParaRPr lang="en-US" altLang="ru-RU" sz="10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58838" y="903288"/>
            <a:ext cx="8823326" cy="49641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778" y="6154189"/>
            <a:ext cx="5582569" cy="2741561"/>
          </a:xfrm>
          <a:noFill/>
        </p:spPr>
        <p:txBody>
          <a:bodyPr/>
          <a:lstStyle/>
          <a:p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3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3906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383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2417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2514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59000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88785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7952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49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15FA-4A6E-48B9-B729-C429FA157665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1B4-01D9-4B43-8AD2-C1D4F7E4C6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162-F4DA-4B3B-B791-5AC293FA2C7E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F60D-96DA-4B87-A024-8BB84F1466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7686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026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7335-1FED-47B1-A290-5BF748040911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763-CD63-4A8E-A5ED-6FA90EAC59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52400"/>
            <a:ext cx="110744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E4726-3A67-469F-98EA-7AE6734FD2A4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9C8-74A8-4FD5-89EC-6EDA2EEDB7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26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20800" y="1676400"/>
            <a:ext cx="10363200" cy="4191000"/>
          </a:xfrm>
        </p:spPr>
        <p:txBody>
          <a:bodyPr lIns="91870" tIns="45935" rIns="91870" bIns="45935"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0A-77B8-4152-BAAF-9741D0CDF7E3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79F5-87E9-4C77-894F-3DA368DA25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5C21-9899-4A94-B742-6E5479059C55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37952" y="1257300"/>
            <a:ext cx="6540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66039AA1-3236-4254-A0E6-86EAF0D327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4F7-E51C-4572-AA75-C39F1CF023E2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E750-522A-4411-82EF-5E46A918D4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E110-9E1E-493D-9552-F88DEAA0B34F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EB12-D7DA-4F3F-998C-ABAD9190C7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7199-6FA9-4EBB-8E62-3E2B6D5E2703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6E4B-BA1D-4292-A871-3715B566AC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42DA-D5B0-4CC0-9224-DDB9BE745E6B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BB75-6E14-47F9-B304-6B5D2D20B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AB9-B27A-4562-B8A4-55E5BE4F8FDB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C77FF21B-A0F7-427D-B87D-FEF8848728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A20-9E2B-4E33-A6D1-1F1799780F0B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2E4-FE12-4CDA-B53F-0FA186CDD5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870" tIns="45935" rIns="91870" bIns="45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E5C0-9A15-4D70-8322-D7C68B90AECC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C39E4-A1A5-42D3-AB0F-62AAF25AE6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fld id="{07370AF7-5A27-4664-9906-3525E903AEB7}" type="datetime1">
              <a:rPr lang="ru-RU" altLang="ru-RU"/>
              <a:pPr>
                <a:defRPr/>
              </a:pPr>
              <a:t>20.05.2023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7767" y="6400800"/>
            <a:ext cx="253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376" tIns="46688" rIns="93376" bIns="4668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6072F5C5-F949-42D9-A9AA-C61A3CBEA24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17551" y="1219200"/>
            <a:ext cx="113728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76400"/>
            <a:ext cx="1036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487834" y="936625"/>
            <a:ext cx="3873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54" tIns="45927" rIns="91854" bIns="4592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sz="800" b="0" i="0"/>
              <a:t>Центральный экономико-математический институт  РАН</a:t>
            </a:r>
            <a:endParaRPr lang="en-US" altLang="ru-RU" sz="2400" b="0" i="0">
              <a:latin typeface="Courier New" pitchFamily="49" charset="0"/>
            </a:endParaRPr>
          </a:p>
        </p:txBody>
      </p:sp>
      <p:pic>
        <p:nvPicPr>
          <p:cNvPr id="2057" name="Picture 12" descr="logo-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97385" y="174626"/>
            <a:ext cx="347344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7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2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289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5" tIns="45673" rIns="91345" bIns="45673" anchor="ctr"/>
          <a:lstStyle/>
          <a:p>
            <a:pPr algn="l"/>
            <a:endParaRPr lang="ru-RU" alt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9315" y="1308206"/>
            <a:ext cx="10884665" cy="539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 anchor="ctr"/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400" b="1" i="0" kern="100" dirty="0">
              <a:solidFill>
                <a:srgbClr val="2C2D2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400" b="1" i="0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Научные принципы стратегического планирования в современной России</a:t>
            </a:r>
            <a:endParaRPr lang="ru-RU" sz="3400" i="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Г.Б. </a:t>
            </a:r>
            <a:r>
              <a:rPr lang="ru-RU" altLang="ru-RU" sz="21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Клейнер</a:t>
            </a:r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РАН, </a:t>
            </a: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научного направления «</a:t>
            </a:r>
            <a:r>
              <a:rPr lang="ru-RU" altLang="ru-RU" sz="21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Мезоэкономика</a:t>
            </a:r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, микроэкономика, корпоративная экономика» ЦЭМИ РАН,</a:t>
            </a: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«Системный анализ в экономике»</a:t>
            </a: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Финансового университета при Правительстве РФ, </a:t>
            </a:r>
          </a:p>
          <a:p>
            <a:pPr algn="ctr"/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институциональной экономики ГУУ </a:t>
            </a:r>
          </a:p>
          <a:p>
            <a:pPr algn="ctr">
              <a:tabLst>
                <a:tab pos="266700" algn="l"/>
              </a:tabLst>
            </a:pPr>
            <a:endParaRPr lang="ru-RU" altLang="ru-RU" sz="21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266700" algn="l"/>
              </a:tabLst>
            </a:pPr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г. Москва </a:t>
            </a:r>
          </a:p>
          <a:p>
            <a:pPr algn="ctr">
              <a:tabLst>
                <a:tab pos="266700" algn="l"/>
              </a:tabLst>
            </a:pPr>
            <a:r>
              <a:rPr lang="ru-RU" altLang="ru-RU" sz="2100" b="0" i="0" dirty="0">
                <a:latin typeface="Arial" panose="020B0604020202020204" pitchFamily="34" charset="0"/>
                <a:cs typeface="Arial" panose="020B0604020202020204" pitchFamily="34" charset="0"/>
              </a:rPr>
              <a:t>18 мая 2023 г. </a:t>
            </a:r>
          </a:p>
          <a:p>
            <a:pPr>
              <a:tabLst>
                <a:tab pos="266700" algn="l"/>
              </a:tabLst>
            </a:pPr>
            <a:endParaRPr lang="ru-RU" altLang="ru-RU" sz="2800" b="0" dirty="0"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0304" y="686789"/>
            <a:ext cx="53975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</a:pPr>
            <a:endParaRPr lang="ru-RU" altLang="ru-RU" sz="2200" b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978046" y="-83282"/>
            <a:ext cx="4837572" cy="13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ru-RU" sz="2200" b="0" i="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316" y="-22033"/>
            <a:ext cx="72160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50" dirty="0">
              <a:solidFill>
                <a:srgbClr val="3229A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2C5F-E245-4F0B-A6BA-FAA3428D2BB5}"/>
              </a:ext>
            </a:extLst>
          </p:cNvPr>
          <p:cNvSpPr txBox="1"/>
          <p:nvPr/>
        </p:nvSpPr>
        <p:spPr>
          <a:xfrm>
            <a:off x="580759" y="468579"/>
            <a:ext cx="79062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Международная научно-практическая конференция «Государственное планирование в рыночной экономике </a:t>
            </a:r>
            <a:r>
              <a:rPr lang="en-US" sz="1800" dirty="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XXI</a:t>
            </a:r>
            <a:r>
              <a:rPr lang="ru-RU" sz="1800" dirty="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века»</a:t>
            </a:r>
            <a:endParaRPr lang="ru-RU" sz="1800" dirty="0">
              <a:solidFill>
                <a:srgbClr val="3229A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1895" y="1257300"/>
            <a:ext cx="10696381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динамической сбалансированности – обеспечение пропорционального развития структурных составляющих планируемой системы, включая пропорциональность объектных, проектных, процессных и инфраструктурных подсистем.  </a:t>
            </a:r>
          </a:p>
          <a:p>
            <a:pPr marL="457200">
              <a:lnSpc>
                <a:spcPct val="107000"/>
              </a:lnSpc>
            </a:pPr>
            <a:r>
              <a:rPr lang="ru-RU" sz="2400" b="1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</a:t>
            </a:r>
            <a:r>
              <a:rPr lang="ru-RU" sz="2400" b="1" dirty="0" err="1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окклюзивности</a:t>
            </a:r>
            <a:r>
              <a:rPr lang="ru-RU" sz="2400" b="1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(противопоставление принципу оптимальности) – принцип 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упорядоченного взаимодействия двух противоположных явлений или процессов (например, инновационность и стабильность, разнообразие и однородность, инклюзивность и эксклюзивность). </a:t>
            </a: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10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404" y="108334"/>
            <a:ext cx="7344076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Подходы к научному обоснованию системы стратегического планирования (2)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72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1" y="1257301"/>
            <a:ext cx="10620835" cy="5870208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краудсорсинга – вовлечение широкого круга заинтересованных лиц в процесс стратегического планирования, т.е. составления, экспертизы и контроля стратегических планов. </a:t>
            </a: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непрерывности стратегического планирования – необходимость включения в стратегию раздела, описывающего условия, при которых стратегия подлежит коренному пересмотру, существенным изменениям или корректировке. </a:t>
            </a:r>
            <a:endParaRPr lang="ru-RU" sz="2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целостности и полноты – отражение в стратегии всех существенных сторон функционирования и развития объекта стратегии (стратегия как модель объекта). </a:t>
            </a: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11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154" y="108334"/>
            <a:ext cx="7363326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Подходы к научному обоснованию системы стратегического планирования (3)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645" y="1257300"/>
            <a:ext cx="10715632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</a:t>
            </a:r>
            <a:r>
              <a:rPr lang="en-US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Agile</a:t>
            </a:r>
            <a:r>
              <a:rPr lang="ru-RU" sz="240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итерационное взаимодействие всех участников стратегического планирования без учета административной или иной иерархии. </a:t>
            </a:r>
            <a:endParaRPr lang="ru-RU" sz="2400" b="1" kern="100" dirty="0">
              <a:solidFill>
                <a:srgbClr val="2C2D2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стратегического </a:t>
            </a:r>
            <a:r>
              <a:rPr lang="ru-RU" sz="2400" b="1" kern="100" dirty="0" err="1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инфорсмента</a:t>
            </a: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необходимость механизма, обеспечивающего мониторинг и контроль реализации принятой стратегии. </a:t>
            </a:r>
            <a:endParaRPr lang="ru-RU" sz="2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</a:t>
            </a:r>
            <a:r>
              <a:rPr lang="ru-RU" sz="2400" b="1" kern="100" dirty="0" err="1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мезоэкономичности</a:t>
            </a: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сочетание духовного и материального содержания стратегии, стратегия как сочетание духа времени и гения места. </a:t>
            </a: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531" y="108334"/>
            <a:ext cx="7295949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Подходы к научному обоснованию системы стратегического планирования (4)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1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645" y="1257300"/>
            <a:ext cx="10715632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35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последние 70 лет изменение научной базы стратегического планирования шло от неоклассической парадигмы (рациональный «экономический человек») чере</a:t>
            </a:r>
            <a:r>
              <a:rPr lang="ru-RU" sz="235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институциональную парадигму («институциональный человек») и эволюционную парадигму («разрушающий созидатель») к системной парадигме («системный стратегический человек»). </a:t>
            </a:r>
            <a:endParaRPr lang="ru-RU" sz="2350" b="1" kern="100" dirty="0">
              <a:solidFill>
                <a:srgbClr val="2C2D2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35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целом развитие теории и практики стратегического планирования идет в направлении от рационального (рассудочного) всеохватывающего планирования к «сентиментальному» (основанному на чувствах) стратегическому планированию с концентрацией на точках технологического и социального эволюционного роста. </a:t>
            </a:r>
          </a:p>
          <a:p>
            <a:pPr marL="457200">
              <a:lnSpc>
                <a:spcPct val="107000"/>
              </a:lnSpc>
            </a:pPr>
            <a:r>
              <a:rPr lang="ru-RU" sz="235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«На ясный огонь, моя радость, на ясный огонь…» (Б. Окуджава).</a:t>
            </a:r>
            <a:endParaRPr lang="ru-RU" sz="235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49" y="-161173"/>
            <a:ext cx="7517331" cy="122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Эволюция стратегического планирования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4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645" y="1257300"/>
            <a:ext cx="10715632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3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Основная цель стратегического планирования и управления – преодолеть расщепленность российского социально-экономического пространства по горизонтали, по вертикали и по времени.  </a:t>
            </a:r>
          </a:p>
          <a:p>
            <a:pPr marL="457200">
              <a:lnSpc>
                <a:spcPct val="107000"/>
              </a:lnSpc>
            </a:pPr>
            <a:r>
              <a:rPr lang="ru-RU" sz="23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Стратегическое планирование – не самоцель, а средство построения интегрального общества. </a:t>
            </a:r>
          </a:p>
          <a:p>
            <a:pPr marL="457200">
              <a:lnSpc>
                <a:spcPct val="107000"/>
              </a:lnSpc>
            </a:pPr>
            <a:r>
              <a:rPr lang="ru-RU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Стратегическое планирование как часть общей системы управления экономикой. Системное планирование как расширение стратегического планирования </a:t>
            </a:r>
          </a:p>
          <a:p>
            <a:pPr marL="457200">
              <a:lnSpc>
                <a:spcPct val="107000"/>
              </a:lnSpc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Полноценная имплементация стратегического планирования невозможна без разработки новой научно-методической и институциональной базы. Эта задача должна стать одной из центральных для современной экономической науки.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278" y="-161173"/>
            <a:ext cx="7392202" cy="122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Выводы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6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9100" y="1320800"/>
            <a:ext cx="8597900" cy="4699000"/>
          </a:xfrm>
        </p:spPr>
        <p:txBody>
          <a:bodyPr/>
          <a:lstStyle/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2400" b="1" dirty="0"/>
          </a:p>
          <a:p>
            <a:pPr marL="533400" indent="-533400" algn="ctr">
              <a:buSzPct val="100000"/>
              <a:buNone/>
            </a:pPr>
            <a:r>
              <a:rPr lang="ru-RU" altLang="ru-RU" sz="3600" b="1" dirty="0"/>
              <a:t>СПАСИБО ЗА ВНИМАНИЕ!</a:t>
            </a:r>
          </a:p>
          <a:p>
            <a:pPr marL="533400" indent="-533400" algn="ctr">
              <a:buSzPct val="100000"/>
              <a:buNone/>
            </a:pPr>
            <a:r>
              <a:rPr lang="en-US" altLang="ru-RU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b="1" dirty="0"/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4B5D749-8711-0B47-BF84-B3AC989B9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15</a:t>
            </a:fld>
            <a:endParaRPr lang="en-US" altLang="ru-RU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0396" y="1257300"/>
            <a:ext cx="10657880" cy="5872223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Основная системная проблема современной российской экономики – ее недостаточная системность. 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Социально-экономическое пространство пронизано «расщелинами», нарушающими его целостность и препятствующими координации. 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Основные виды разрывов: межуровневый (макро-, мезо-, микро-,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наноуровни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межсекторный (индустриальный, финансовый, исследовательский, образовательный и др.), межсистемный (объектные, проектные, процессные, средовые подсистемы), межпериодный (краткосрочный, среднесрочный, долгосрочный горизонты управления).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Стратегическое планирование – средство преодоления этих проблем.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108334"/>
            <a:ext cx="6593962" cy="100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Системные проблемы российской экономики </a:t>
            </a:r>
            <a:endParaRPr lang="ru-RU" sz="28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2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767" y="1297615"/>
            <a:ext cx="10744509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1. Основные концепции стратегического планирования были созданы около 70 лет назад применительно к условиям и проблемам экономики США, Великобритании и др. западных стран. </a:t>
            </a:r>
          </a:p>
          <a:p>
            <a:pPr marL="0" indent="0">
              <a:buNone/>
            </a:pP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2. С тех пор изменились экономическая среда, технологии, экономические агенты, мировоззрение людей, идеология стран, цели общества.</a:t>
            </a:r>
          </a:p>
          <a:p>
            <a:pPr marL="0" indent="0">
              <a:buNone/>
            </a:pP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3. Распространились информационно-компьютерные технологии, интеллектуальные компьютерные системы, ускорилась цифровая трансформация экономики. </a:t>
            </a:r>
          </a:p>
          <a:p>
            <a:pPr marL="0" indent="0">
              <a:buNone/>
            </a:pP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4. Изменились роли и соотношения социума, экономики, государства и бизнеса. </a:t>
            </a:r>
            <a:endParaRPr lang="en-US" alt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. Радикально изменились парадигмы экономической теории. </a:t>
            </a:r>
          </a:p>
          <a:p>
            <a:pPr marL="0" indent="0">
              <a:buNone/>
            </a:pP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Вывод: необходимо переосмысление сущности и роли стратегического планирования. </a:t>
            </a: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108334"/>
            <a:ext cx="6593962" cy="103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Стратегия: необходимость переосмысления   </a:t>
            </a:r>
            <a:endParaRPr lang="ru-RU" sz="28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15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2269" y="1257300"/>
            <a:ext cx="10706008" cy="5872223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Стратегия – квинтэссенция желаемого, возможного и своевременного.</a:t>
            </a: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Миссия – стратегия – цели – задачи – действия. </a:t>
            </a: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Особенность стратегического планирования – качественное планирование. </a:t>
            </a: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 временном аспекте стратегия – образ будущего плюс образ настоящего плюс образ прошлого плюс образ траектории движения. </a:t>
            </a: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48" y="108334"/>
            <a:ext cx="6534756" cy="98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Стратегия: переосмысление (общий подход)  </a:t>
            </a:r>
            <a:endParaRPr lang="ru-RU" sz="28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3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520" y="1257300"/>
            <a:ext cx="10686756" cy="5872223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экономического субъекта – совокупность взаимоувязанных плановых решений по основным направлениям деятельности и развития субъекта, имеющих долгосрочные и </a:t>
            </a:r>
            <a:r>
              <a:rPr lang="ru-RU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труднообратимые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последствия.</a:t>
            </a:r>
          </a:p>
          <a:p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 столько цели и ориентиры, сколько установки и принципы.</a:t>
            </a:r>
          </a:p>
          <a:p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Стратегическое планирование – процесс разработки (изменения), обсуждения, принятия и реализации стратегии на базе системы институтов стратегического планирования.</a:t>
            </a:r>
          </a:p>
          <a:p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Стратегическое управление – это стратегическое планирование плюс реализация плюс обратная связь.  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75" y="108334"/>
            <a:ext cx="6486628" cy="90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Необходимые определения  </a:t>
            </a:r>
            <a:endParaRPr lang="ru-RU" sz="28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57300"/>
            <a:ext cx="10468707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7000"/>
              </a:lnSpc>
              <a:buNone/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Этапы создания системы стратегического планирования в России. </a:t>
            </a:r>
          </a:p>
          <a:p>
            <a:pPr marL="457200">
              <a:lnSpc>
                <a:spcPct val="107000"/>
              </a:lnSpc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от 28.06.2014 № 172-ФЗ«О стратегическом планировании в Российской Федерации». </a:t>
            </a:r>
          </a:p>
          <a:p>
            <a:pPr marL="457200">
              <a:lnSpc>
                <a:spcPct val="107000"/>
              </a:lnSpc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от 31.12.2014 № 488-ФЗ «О промышленной политике в Российской Федерации».</a:t>
            </a:r>
          </a:p>
          <a:p>
            <a:pPr marL="457200">
              <a:lnSpc>
                <a:spcPct val="107000"/>
              </a:lnSpc>
            </a:pPr>
            <a:r>
              <a:rPr lang="ru-RU" sz="2400" b="1" i="0" dirty="0">
                <a:effectLst/>
                <a:latin typeface="Arial" panose="020B0604020202020204" pitchFamily="34" charset="0"/>
              </a:rPr>
              <a:t>Указ президента Российской Федерации от 07.05.2018 № 204 «О национальных целях и стратегических задачах развития Российской Федерации на период до 2024 года».</a:t>
            </a:r>
          </a:p>
          <a:p>
            <a:pPr marL="457200">
              <a:lnSpc>
                <a:spcPct val="107000"/>
              </a:lnSpc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Совет по стратегическому развитию и национальным проектам (2018). </a:t>
            </a:r>
          </a:p>
          <a:p>
            <a:pPr marL="457200">
              <a:lnSpc>
                <a:spcPct val="107000"/>
              </a:lnSpc>
            </a:pPr>
            <a:r>
              <a:rPr lang="ru-RU" sz="2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 президента Российской Федерации от 08.11.2021 № 633 «Об утверждении Основ государственной политики в сфере стратегического планирования в Российской Федерации».</a:t>
            </a:r>
          </a:p>
          <a:p>
            <a:pPr marL="114300" indent="0">
              <a:lnSpc>
                <a:spcPct val="107000"/>
              </a:lnSpc>
              <a:buNone/>
            </a:pPr>
            <a:endParaRPr lang="ru-RU" sz="2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1" y="108334"/>
            <a:ext cx="6893143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Запрос на стратегическое планирование в России и попытки его реализации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4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7000"/>
              </a:lnSpc>
              <a:buNone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Отсутствие органа, на систематической основе осуществляющего формирование, корректировку, мониторинг и реализацию стратегических планов. 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Недостаточность научно-методического обеспечения. 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Необходимость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разработки особого направления 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математике – стратегической математики, базирующейся на концепции нечеткого натурального ряда и предназначенной для моделирования стратегических процессов в условиях турбулентности. 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4. Слабость институционального  обеспечения.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5. Стратегическая </a:t>
            </a:r>
            <a:r>
              <a:rPr lang="ru-RU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дискоординация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6. Стратегический </a:t>
            </a:r>
            <a:r>
              <a:rPr lang="ru-RU" alt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дисменеджмент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457200">
              <a:lnSpc>
                <a:spcPct val="107000"/>
              </a:lnSpc>
              <a:buAutoNum type="arabicPeriod"/>
            </a:pPr>
            <a:endParaRPr lang="ru-RU" sz="2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7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108334"/>
            <a:ext cx="6593962" cy="98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Предварительные выводы </a:t>
            </a:r>
            <a:endParaRPr lang="ru-RU" sz="28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5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1895" y="1257300"/>
            <a:ext cx="10696381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300" b="1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Суть стратегического планирования – стратегическое мировоззрение, стратегическое мышление, стратегическое поведение, стратегический подход к принятию и оценке последствий решений. Фактически речь идет о воспитании нового «стратегического человека» в отличие от классического «экономического человека». </a:t>
            </a:r>
          </a:p>
          <a:p>
            <a:pPr marL="457200">
              <a:lnSpc>
                <a:spcPct val="107000"/>
              </a:lnSpc>
            </a:pPr>
            <a:r>
              <a:rPr lang="ru-RU" sz="23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Стратегическое планирование – это образ мыслей в смысле            </a:t>
            </a:r>
            <a:r>
              <a:rPr lang="ru-RU" sz="230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 </a:t>
            </a:r>
            <a:r>
              <a:rPr lang="ru-RU" sz="2300" b="1" kern="100" dirty="0" err="1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Веблена</a:t>
            </a:r>
            <a:r>
              <a:rPr lang="ru-RU" sz="23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>
              <a:lnSpc>
                <a:spcPct val="107000"/>
              </a:lnSpc>
            </a:pPr>
            <a:r>
              <a:rPr lang="ru-RU" sz="23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о стратегическом планировании – это форма, стратегическое мышление – это содержание. </a:t>
            </a:r>
            <a:endParaRPr lang="ru-RU" sz="23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300" b="1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 основе стратегического планирования должен лежать не закон о стратегическом планировании, а закон об организации стратегического планирования. </a:t>
            </a:r>
            <a:endParaRPr lang="ru-RU" sz="2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8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1" y="108334"/>
            <a:ext cx="6893143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Подходы к научному обоснованию системы стратегического планирования 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8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769" y="1257300"/>
            <a:ext cx="10744508" cy="560070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теоретической обоснованности стратегии – необходимость включения в стратегию раздела, отражающего теоретический фундамент стратегии, т.е. перечень субстантивных и процедурных научных теорий, на которые опирается стратегия. </a:t>
            </a:r>
            <a:endParaRPr lang="ru-RU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 системности – </a:t>
            </a:r>
            <a:r>
              <a:rPr lang="ru-RU" sz="2400" b="1" kern="100" dirty="0">
                <a:solidFill>
                  <a:srgbClr val="2C2D2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представление </a:t>
            </a:r>
            <a:r>
              <a:rPr lang="ru-RU" sz="2400" b="1" kern="10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объекта стратегического планирования, субъекта планирования, цели планирования и средств планирования в качестве социально-экономических систем. Применение теории систем в качестве базы научного аппарата планирования. </a:t>
            </a:r>
          </a:p>
          <a:p>
            <a:pPr marL="457200">
              <a:lnSpc>
                <a:spcPct val="107000"/>
              </a:lnSpc>
            </a:pPr>
            <a:endParaRPr lang="ru-RU" sz="2400" b="1" kern="100" dirty="0">
              <a:solidFill>
                <a:srgbClr val="2C2D2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9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1" y="108334"/>
            <a:ext cx="7547662" cy="9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229A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Подходы к научному обоснованию системы стратегического планирования (1)</a:t>
            </a:r>
            <a:endParaRPr lang="ru-RU" sz="24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E801FA-275F-A9C1-FAD4-038179CC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4DF60-A6ED-541B-A587-ED75D2FA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52547"/>
      </p:ext>
    </p:extLst>
  </p:cSld>
  <p:clrMapOvr>
    <a:masterClrMapping/>
  </p:clrMapOvr>
</p:sld>
</file>

<file path=ppt/theme/theme1.xml><?xml version="1.0" encoding="utf-8"?>
<a:theme xmlns:a="http://schemas.openxmlformats.org/drawingml/2006/main" name="side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side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d:\template\bwovrhd\sidebarb.ppt</Template>
  <TotalTime>50201</TotalTime>
  <Pages>20</Pages>
  <Words>1138</Words>
  <Application>Microsoft Office PowerPoint</Application>
  <PresentationFormat>Широкоэкранный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Courier New</vt:lpstr>
      <vt:lpstr>Monotype Sorts</vt:lpstr>
      <vt:lpstr>Times New Roman</vt:lpstr>
      <vt:lpstr>sidebarb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Hermitage Capital Management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Kleiner</dc:creator>
  <cp:lastModifiedBy>Венера Карпинская</cp:lastModifiedBy>
  <cp:revision>1692</cp:revision>
  <cp:lastPrinted>2020-10-14T11:18:28Z</cp:lastPrinted>
  <dcterms:created xsi:type="dcterms:W3CDTF">2001-06-09T11:29:16Z</dcterms:created>
  <dcterms:modified xsi:type="dcterms:W3CDTF">2023-05-20T08:45:52Z</dcterms:modified>
</cp:coreProperties>
</file>